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Vmx84k2l44LckmQ5/9rEwi52c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AE779E-F4EB-4381-9C1D-26BFB7E3EA63}">
  <a:tblStyle styleId="{22AE779E-F4EB-4381-9C1D-26BFB7E3EA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B1F440-97EA-4146-8B97-B910577F466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597"/>
    <p:restoredTop sz="93130"/>
  </p:normalViewPr>
  <p:slideViewPr>
    <p:cSldViewPr snapToGrid="0">
      <p:cViewPr varScale="1">
        <p:scale>
          <a:sx n="80" d="100"/>
          <a:sy n="80" d="100"/>
        </p:scale>
        <p:origin x="4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0" Type="http://customschemas.google.com/relationships/presentationmetadata" Target="metadata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967fc39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e967fc39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e967fc39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967fc397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967fc397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967fc3974_1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e967fc3974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967fc3974_1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e967fc3974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967fc3974_1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e967fc3974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967fc3974_1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e967fc3974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967fc3974_1_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1C1D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Mean citation counts by category over 12 months: TrendMD versus control</a:t>
            </a:r>
            <a:endParaRPr/>
          </a:p>
        </p:txBody>
      </p:sp>
      <p:sp>
        <p:nvSpPr>
          <p:cNvPr id="287" name="Google Shape;287;ge967fc3974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967fc3974_1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e967fc3974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967fc3974_1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e967fc3974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967fc3974_1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e967fc3974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967fc3974_1_3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e967fc3974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967fc3974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e967fc397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967fc3974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967fc397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967fc3974_1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e967fc3974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967fc3974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e967fc3974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967fc3974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e967fc3974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967fc3974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e967fc3974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967fc397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e967fc397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pnet.org/community/news/trendmd-test-shows-49-increase-in-article-readership-from-over-16-million-unique-readers-a-month/" TargetMode="External"/><Relationship Id="rId4" Type="http://schemas.openxmlformats.org/officeDocument/2006/relationships/image" Target="../media/image62.png"/><Relationship Id="rId5" Type="http://schemas.openxmlformats.org/officeDocument/2006/relationships/hyperlink" Target="https://asistdl.onlinelibrary.wiley.com/doi/full/10.1002/asi.24330" TargetMode="External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jp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67fc3974_0_0"/>
          <p:cNvSpPr txBox="1">
            <a:spLocks noGrp="1"/>
          </p:cNvSpPr>
          <p:nvPr>
            <p:ph type="subTitle" idx="1"/>
          </p:nvPr>
        </p:nvSpPr>
        <p:spPr>
          <a:xfrm>
            <a:off x="198475" y="2293436"/>
            <a:ext cx="53340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None/>
            </a:pPr>
            <a:r>
              <a:rPr lang="en-US" sz="22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Boosting Readership &amp; Citations of Scholarly Publications</a:t>
            </a:r>
            <a:endParaRPr sz="22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ge967fc3974_0_0"/>
          <p:cNvSpPr txBox="1"/>
          <p:nvPr/>
        </p:nvSpPr>
        <p:spPr>
          <a:xfrm>
            <a:off x="1417674" y="3619500"/>
            <a:ext cx="4724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Tash Brown</a:t>
            </a:r>
            <a:endParaRPr sz="2000" b="1" i="0" u="none" strike="noStrike" cap="none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ge967fc3974_0_0"/>
          <p:cNvSpPr txBox="1"/>
          <p:nvPr/>
        </p:nvSpPr>
        <p:spPr>
          <a:xfrm>
            <a:off x="1417674" y="4000500"/>
            <a:ext cx="4724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TrendMD, COO</a:t>
            </a:r>
            <a:endParaRPr sz="1500" b="0" i="0" u="none" strike="noStrike" cap="none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" name="Google Shape;92;ge967fc397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8250"/>
            <a:ext cx="2474727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e967fc3974_0_0"/>
          <p:cNvPicPr preferRelativeResize="0"/>
          <p:nvPr/>
        </p:nvPicPr>
        <p:blipFill rotWithShape="1">
          <a:blip r:embed="rId5">
            <a:alphaModFix/>
          </a:blip>
          <a:srcRect t="5516" r="11637" b="5516"/>
          <a:stretch/>
        </p:blipFill>
        <p:spPr>
          <a:xfrm>
            <a:off x="383292" y="3416620"/>
            <a:ext cx="991500" cy="991500"/>
          </a:xfrm>
          <a:prstGeom prst="ellipse">
            <a:avLst/>
          </a:prstGeom>
          <a:noFill/>
          <a:ln w="19050" cap="flat" cmpd="sng">
            <a:solidFill>
              <a:srgbClr val="035AC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967fc3974_1_170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Understand more about your audience: analytics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29" name="Google Shape;229;ge967fc3974_1_170"/>
          <p:cNvGraphicFramePr/>
          <p:nvPr/>
        </p:nvGraphicFramePr>
        <p:xfrm>
          <a:off x="899988" y="11502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{22AE779E-F4EB-4381-9C1D-26BFB7E3EA63}</a:tableStyleId>
              </a:tblPr>
              <a:tblGrid>
                <a:gridCol w="7344025"/>
              </a:tblGrid>
              <a:tr h="83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many additional readers did TrendMD refer?</a:t>
                      </a:r>
                      <a:endParaRPr sz="18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83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8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Which articles are generating and receiving the most traffic?</a:t>
                      </a:r>
                      <a:endParaRPr sz="18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3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8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journals are my readers coming from?</a:t>
                      </a:r>
                      <a:endParaRPr sz="18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83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 which third-party journals is your content trending?</a:t>
                      </a:r>
                      <a:endParaRPr sz="18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400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0" name="Google Shape;230;ge967fc3974_1_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673" y="3006525"/>
            <a:ext cx="480600" cy="3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e967fc3974_1_170" descr="Asset 130@4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986" y="3846423"/>
            <a:ext cx="453975" cy="3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ge967fc3974_1_170"/>
          <p:cNvGrpSpPr/>
          <p:nvPr/>
        </p:nvGrpSpPr>
        <p:grpSpPr>
          <a:xfrm>
            <a:off x="1107453" y="2158755"/>
            <a:ext cx="480593" cy="356010"/>
            <a:chOff x="6329700" y="1175625"/>
            <a:chExt cx="796475" cy="590104"/>
          </a:xfrm>
        </p:grpSpPr>
        <p:sp>
          <p:nvSpPr>
            <p:cNvPr id="233" name="Google Shape;233;ge967fc3974_1_170"/>
            <p:cNvSpPr/>
            <p:nvPr/>
          </p:nvSpPr>
          <p:spPr>
            <a:xfrm>
              <a:off x="6341275" y="1186350"/>
              <a:ext cx="475800" cy="56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4" name="Google Shape;234;ge967fc3974_1_1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29700" y="1175625"/>
              <a:ext cx="796475" cy="5901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5" name="Google Shape;235;ge967fc3974_1_1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4336" y="1309350"/>
            <a:ext cx="506825" cy="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967fc3974_1_195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Reader engagement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ge967fc3974_1_195"/>
          <p:cNvSpPr txBox="1"/>
          <p:nvPr/>
        </p:nvSpPr>
        <p:spPr>
          <a:xfrm>
            <a:off x="266700" y="9350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TrendMD readers view more articles per visit than readers from any other traffic source</a:t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42" name="Google Shape;242;ge967fc3974_1_195"/>
          <p:cNvGraphicFramePr/>
          <p:nvPr/>
        </p:nvGraphicFramePr>
        <p:xfrm>
          <a:off x="574625" y="1387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{79B1F440-97EA-4146-8B97-B910577F466F}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231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8DD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/>
                    </a:p>
                  </a:txBody>
                  <a:tcPr marL="91425" marR="91425" marT="0" marB="0">
                    <a:lnL w="9525" cap="flat" cmpd="sng">
                      <a:solidFill>
                        <a:srgbClr val="D8DD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56A8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56A8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ge967fc3974_1_195"/>
          <p:cNvSpPr/>
          <p:nvPr/>
        </p:nvSpPr>
        <p:spPr>
          <a:xfrm>
            <a:off x="3653550" y="4181675"/>
            <a:ext cx="1836900" cy="433800"/>
          </a:xfrm>
          <a:prstGeom prst="roundRect">
            <a:avLst>
              <a:gd name="adj" fmla="val 16667"/>
            </a:avLst>
          </a:prstGeom>
          <a:solidFill>
            <a:srgbClr val="F5F7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e967fc3974_1_195"/>
          <p:cNvSpPr txBox="1"/>
          <p:nvPr/>
        </p:nvSpPr>
        <p:spPr>
          <a:xfrm>
            <a:off x="419000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lang="en-US" sz="1300" b="1" i="0" u="none" strike="noStrike" cap="non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sz="1300" b="1" i="0" u="none" strike="noStrike" cap="non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ge967fc3974_1_195"/>
          <p:cNvSpPr txBox="1"/>
          <p:nvPr/>
        </p:nvSpPr>
        <p:spPr>
          <a:xfrm>
            <a:off x="2046515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lang="en-US" sz="1300" b="1" i="0" u="none" strike="noStrike" cap="non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300" b="1" i="0" u="none" strike="noStrike" cap="non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ge967fc3974_1_195"/>
          <p:cNvSpPr txBox="1"/>
          <p:nvPr/>
        </p:nvSpPr>
        <p:spPr>
          <a:xfrm>
            <a:off x="3674031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lang="en-US" sz="1300" b="1" i="0" u="none" strike="noStrike" cap="non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300" b="1" i="0" u="none" strike="noStrike" cap="non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ge967fc3974_1_195"/>
          <p:cNvSpPr txBox="1"/>
          <p:nvPr/>
        </p:nvSpPr>
        <p:spPr>
          <a:xfrm>
            <a:off x="5301546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lang="en-US" sz="1300" b="1" i="0" u="none" strike="noStrike" cap="non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300" b="1" i="0" u="none" strike="noStrike" cap="non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ge967fc3974_1_195"/>
          <p:cNvSpPr txBox="1"/>
          <p:nvPr/>
        </p:nvSpPr>
        <p:spPr>
          <a:xfrm>
            <a:off x="6929061" y="3915875"/>
            <a:ext cx="305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lang="en-US" sz="1300" b="1" i="0" u="none" strike="noStrike" cap="non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300" b="1" i="0" u="none" strike="noStrike" cap="non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9" name="Google Shape;249;ge967fc3974_1_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347" y="3155236"/>
            <a:ext cx="1365427" cy="34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e967fc3974_1_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5197" y="1550212"/>
            <a:ext cx="1365425" cy="2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e967fc3974_1_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3768" y="2423575"/>
            <a:ext cx="1240633" cy="2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e967fc3974_1_1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8270" y="1986761"/>
            <a:ext cx="859640" cy="2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e967fc3974_1_195"/>
          <p:cNvSpPr/>
          <p:nvPr/>
        </p:nvSpPr>
        <p:spPr>
          <a:xfrm>
            <a:off x="582858" y="1536079"/>
            <a:ext cx="29694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e967fc3974_1_195"/>
          <p:cNvSpPr/>
          <p:nvPr/>
        </p:nvSpPr>
        <p:spPr>
          <a:xfrm>
            <a:off x="582858" y="1947767"/>
            <a:ext cx="28236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e967fc3974_1_195"/>
          <p:cNvSpPr/>
          <p:nvPr/>
        </p:nvSpPr>
        <p:spPr>
          <a:xfrm>
            <a:off x="582858" y="2771135"/>
            <a:ext cx="32652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e967fc3974_1_195"/>
          <p:cNvSpPr/>
          <p:nvPr/>
        </p:nvSpPr>
        <p:spPr>
          <a:xfrm>
            <a:off x="582858" y="3182832"/>
            <a:ext cx="5391600" cy="293400"/>
          </a:xfrm>
          <a:prstGeom prst="rect">
            <a:avLst/>
          </a:prstGeom>
          <a:solidFill>
            <a:srgbClr val="173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e967fc3974_1_195"/>
          <p:cNvSpPr/>
          <p:nvPr/>
        </p:nvSpPr>
        <p:spPr>
          <a:xfrm>
            <a:off x="582858" y="2359455"/>
            <a:ext cx="3205800" cy="2934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e967fc3974_1_195"/>
          <p:cNvSpPr txBox="1"/>
          <p:nvPr/>
        </p:nvSpPr>
        <p:spPr>
          <a:xfrm>
            <a:off x="3572250" y="4290925"/>
            <a:ext cx="1999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B73"/>
              </a:buClr>
              <a:buSzPts val="1300"/>
              <a:buFont typeface="Helvetica Neue"/>
              <a:buNone/>
            </a:pPr>
            <a:r>
              <a:rPr lang="en-US" sz="1300" b="1" i="0" u="none" strike="noStrike" cap="none">
                <a:solidFill>
                  <a:srgbClr val="384B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 per session</a:t>
            </a:r>
            <a:endParaRPr sz="1300" b="1" i="0" u="none" strike="noStrike" cap="none">
              <a:solidFill>
                <a:srgbClr val="384B7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9" name="Google Shape;259;ge967fc3974_1_1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2585" y="2764962"/>
            <a:ext cx="859651" cy="30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967fc3974_1_229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With our campaigns you can choose targeting criteria important to you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65" name="Google Shape;265;ge967fc3974_1_229"/>
          <p:cNvGraphicFramePr/>
          <p:nvPr/>
        </p:nvGraphicFramePr>
        <p:xfrm>
          <a:off x="673300" y="10360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{22AE779E-F4EB-4381-9C1D-26BFB7E3EA63}</a:tableStyleId>
              </a:tblPr>
              <a:tblGrid>
                <a:gridCol w="7797400"/>
              </a:tblGrid>
              <a:tr h="83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Country or region (Global)</a:t>
                      </a:r>
                      <a:endParaRPr sz="1600" b="1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68675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14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Institutional (Global)</a:t>
                      </a: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/>
                      </a:r>
                      <a:b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Target hospital networks, universities, colleges, organizations</a:t>
                      </a:r>
                      <a:endParaRPr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68675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14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User-targeting (Global)</a:t>
                      </a: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/>
                      </a:r>
                      <a:b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Target specific types of researchers and/or HCPs in the network, globally</a:t>
                      </a:r>
                      <a:endParaRPr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68675" marR="91425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</a:tbl>
          </a:graphicData>
        </a:graphic>
      </p:graphicFrame>
      <p:pic>
        <p:nvPicPr>
          <p:cNvPr id="266" name="Google Shape;266;ge967fc3974_1_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161" y="1245106"/>
            <a:ext cx="433800" cy="43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e967fc3974_1_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161" y="2218175"/>
            <a:ext cx="433800" cy="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e967fc3974_1_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161" y="3378029"/>
            <a:ext cx="433800" cy="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967fc3974_1_261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Case study #1: Increasing Discoverability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ge967fc3974_1_261"/>
          <p:cNvSpPr txBox="1"/>
          <p:nvPr/>
        </p:nvSpPr>
        <p:spPr>
          <a:xfrm>
            <a:off x="266700" y="9350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Problem: </a:t>
            </a:r>
            <a:r>
              <a:rPr lang="en-US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Given the glut of information on Covid-19… How can the most valuable peer-reviewed content on the subject rise above the noise?</a:t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Publisher Experience: Covid- 19 Campaign</a:t>
            </a:r>
            <a:endParaRPr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75" name="Google Shape;275;ge967fc3974_1_261"/>
          <p:cNvGraphicFramePr/>
          <p:nvPr/>
        </p:nvGraphicFramePr>
        <p:xfrm>
          <a:off x="1907284" y="198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{79B1F440-97EA-4146-8B97-B910577F466F}</a:tableStyleId>
              </a:tblPr>
              <a:tblGrid>
                <a:gridCol w="3513000"/>
                <a:gridCol w="1816425"/>
              </a:tblGrid>
              <a:tr h="40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articles promoted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>
                    <a:solidFill>
                      <a:srgbClr val="FFF3BB"/>
                    </a:solidFill>
                  </a:tcPr>
                </a:tc>
              </a:tr>
              <a:tr h="50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days in campaign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/>
                </a:tc>
              </a:tr>
              <a:tr h="50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Budget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$1,500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>
                    <a:solidFill>
                      <a:srgbClr val="FFF3BB"/>
                    </a:solidFill>
                  </a:tcPr>
                </a:tc>
              </a:tr>
              <a:tr h="45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impressions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5.6 million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/>
                </a:tc>
              </a:tr>
              <a:tr h="45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Number of clicks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7376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   	1,600</a:t>
                      </a:r>
                      <a:endParaRPr sz="2000" u="none" strike="noStrike" cap="none">
                        <a:solidFill>
                          <a:srgbClr val="07376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91425" anchor="b">
                    <a:solidFill>
                      <a:srgbClr val="FFF3B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967fc3974_1_275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Case study #2: Increasing Citations and improving Impact Factor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ge967fc3974_1_275"/>
          <p:cNvSpPr txBox="1"/>
          <p:nvPr/>
        </p:nvSpPr>
        <p:spPr>
          <a:xfrm>
            <a:off x="266700" y="9350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12-Month Randomized Controlled Trial demonstrated that TrendMD-promoted articles received 50% more citations than the control group</a:t>
            </a: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2" name="Google Shape;282;ge967fc3974_1_27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00" y="1891492"/>
            <a:ext cx="4229988" cy="2392864"/>
          </a:xfrm>
          <a:prstGeom prst="rect">
            <a:avLst/>
          </a:prstGeom>
          <a:noFill/>
          <a:ln w="22225" cap="flat" cmpd="sng">
            <a:solidFill>
              <a:srgbClr val="17325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ge967fc3974_1_27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2730" y="1481350"/>
            <a:ext cx="5273121" cy="2982947"/>
          </a:xfrm>
          <a:prstGeom prst="rect">
            <a:avLst/>
          </a:prstGeom>
          <a:noFill/>
          <a:ln w="22225" cap="flat" cmpd="sng">
            <a:solidFill>
              <a:srgbClr val="17325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ge967fc3974_1_275"/>
          <p:cNvSpPr txBox="1"/>
          <p:nvPr/>
        </p:nvSpPr>
        <p:spPr>
          <a:xfrm>
            <a:off x="630000" y="4464298"/>
            <a:ext cx="78459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7B7B7"/>
                </a:solidFill>
                <a:highlight>
                  <a:srgbClr val="FFFFFF"/>
                </a:highlight>
              </a:rPr>
              <a:t>https://asistdl.onlinelibrary.wiley.com/doi/10.1002/asi.24330</a:t>
            </a:r>
            <a:endParaRPr sz="800">
              <a:solidFill>
                <a:srgbClr val="B7B7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967fc3974_1_286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Mean citation counts by category over 12 months</a:t>
            </a: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ge967fc3974_1_286"/>
          <p:cNvSpPr txBox="1"/>
          <p:nvPr/>
        </p:nvSpPr>
        <p:spPr>
          <a:xfrm>
            <a:off x="266700" y="9350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1" name="Google Shape;291;ge967fc3974_1_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675" y="1035250"/>
            <a:ext cx="5998649" cy="35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967fc3974_1_296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Case study #3: Continue Impact Factor growth for a Newer Journal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ge967fc3974_1_296"/>
          <p:cNvSpPr txBox="1"/>
          <p:nvPr/>
        </p:nvSpPr>
        <p:spPr>
          <a:xfrm>
            <a:off x="495300" y="9350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8" name="Google Shape;298;ge967fc3974_1_296"/>
          <p:cNvGrpSpPr/>
          <p:nvPr/>
        </p:nvGrpSpPr>
        <p:grpSpPr>
          <a:xfrm>
            <a:off x="690040" y="1076400"/>
            <a:ext cx="7763920" cy="3274426"/>
            <a:chOff x="555459" y="1076400"/>
            <a:chExt cx="8098383" cy="3274426"/>
          </a:xfrm>
        </p:grpSpPr>
        <p:sp>
          <p:nvSpPr>
            <p:cNvPr id="299" name="Google Shape;299;ge967fc3974_1_296"/>
            <p:cNvSpPr txBox="1"/>
            <p:nvPr/>
          </p:nvSpPr>
          <p:spPr>
            <a:xfrm>
              <a:off x="5439342" y="2287337"/>
              <a:ext cx="32145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TrendMD Promotion:</a:t>
              </a:r>
              <a:endParaRPr sz="14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mbria"/>
                <a:buChar char="•"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6-month campaign from Aug. 2020</a:t>
              </a:r>
              <a:endParaRPr sz="14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mbria"/>
                <a:buChar char="•"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30K clicks</a:t>
              </a:r>
              <a:endParaRPr sz="14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Char char="•"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Estimated 2020 IF=1</a:t>
              </a:r>
              <a:r>
                <a:rPr lang="en-US" b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r>
                <a:rPr lang="en-US" b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187</a:t>
              </a:r>
              <a:r>
                <a:rPr lang="en-US" sz="1400" b="1" i="0" u="none" strike="noStrike" cap="none">
                  <a:solidFill>
                    <a:srgbClr val="00206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	</a:t>
              </a:r>
              <a:endParaRPr sz="1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00" name="Google Shape;300;ge967fc3974_1_296" descr="Chart, bar char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5459" y="1076400"/>
              <a:ext cx="4715164" cy="3274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ge967fc3974_1_296"/>
            <p:cNvSpPr/>
            <p:nvPr/>
          </p:nvSpPr>
          <p:spPr>
            <a:xfrm rot="-5400000">
              <a:off x="4711627" y="2600775"/>
              <a:ext cx="670500" cy="14949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967fc3974_1_306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Case study #4: Reverse a downward trend</a:t>
            </a: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7" name="Google Shape;307;ge967fc3974_1_306"/>
          <p:cNvGrpSpPr/>
          <p:nvPr/>
        </p:nvGrpSpPr>
        <p:grpSpPr>
          <a:xfrm>
            <a:off x="684605" y="1151577"/>
            <a:ext cx="7774791" cy="3275443"/>
            <a:chOff x="564459" y="1151577"/>
            <a:chExt cx="7774791" cy="3275443"/>
          </a:xfrm>
        </p:grpSpPr>
        <p:sp>
          <p:nvSpPr>
            <p:cNvPr id="308" name="Google Shape;308;ge967fc3974_1_306"/>
            <p:cNvSpPr txBox="1"/>
            <p:nvPr/>
          </p:nvSpPr>
          <p:spPr>
            <a:xfrm>
              <a:off x="5371650" y="2933850"/>
              <a:ext cx="2967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TrendMD Promotion:</a:t>
              </a:r>
              <a:endParaRPr sz="14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mbria"/>
                <a:buChar char="•"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Started campaign in July 2019</a:t>
              </a:r>
              <a:endParaRPr sz="14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mbria"/>
                <a:buChar char="•"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15K clicks/year</a:t>
              </a:r>
              <a:endParaRPr sz="14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Char char="•"/>
              </a:pP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Estimated 2020 IF=</a:t>
              </a:r>
              <a:r>
                <a:rPr lang="en-US" b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6.216</a:t>
              </a:r>
              <a:r>
                <a:rPr lang="en-US" sz="14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400" b="1" i="0" u="none" strike="noStrike" cap="none">
                  <a:solidFill>
                    <a:srgbClr val="00206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</a:t>
              </a:r>
              <a:endParaRPr sz="1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09" name="Google Shape;309;ge967fc3974_1_306" descr="Chart, bar char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4459" y="1151577"/>
              <a:ext cx="4629661" cy="3275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ge967fc3974_1_306"/>
            <p:cNvSpPr/>
            <p:nvPr/>
          </p:nvSpPr>
          <p:spPr>
            <a:xfrm rot="-5400000">
              <a:off x="5206528" y="3270856"/>
              <a:ext cx="431100" cy="1208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035AC4"/>
            </a:solidFill>
            <a:ln w="25400" cap="flat" cmpd="sng">
              <a:solidFill>
                <a:srgbClr val="035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967fc3974_1_319"/>
          <p:cNvSpPr txBox="1"/>
          <p:nvPr/>
        </p:nvSpPr>
        <p:spPr>
          <a:xfrm>
            <a:off x="228600" y="5143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Case study #5: Accelerate growth</a:t>
            </a: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ge967fc3974_1_319"/>
          <p:cNvSpPr txBox="1"/>
          <p:nvPr/>
        </p:nvSpPr>
        <p:spPr>
          <a:xfrm>
            <a:off x="5431695" y="2991415"/>
            <a:ext cx="297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TrendMD Promotion:</a:t>
            </a:r>
            <a:endParaRPr sz="14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Started campaign in 2017</a:t>
            </a:r>
            <a:endParaRPr sz="14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13K clicks/year</a:t>
            </a:r>
            <a:endParaRPr sz="14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Estimated 202</a:t>
            </a:r>
            <a:r>
              <a:rPr lang="en-US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IF=1.</a:t>
            </a:r>
            <a:r>
              <a:rPr lang="en-US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258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1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7" name="Google Shape;317;ge967fc3974_1_319" descr="Chart, histo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905" y="1130900"/>
            <a:ext cx="4599077" cy="33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e967fc3974_1_319"/>
          <p:cNvSpPr/>
          <p:nvPr/>
        </p:nvSpPr>
        <p:spPr>
          <a:xfrm rot="10800000" flipH="1">
            <a:off x="4643736" y="3643423"/>
            <a:ext cx="575400" cy="3021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56075"/>
            </a:avLst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e967fc3974_1_330"/>
          <p:cNvPicPr preferRelativeResize="0"/>
          <p:nvPr/>
        </p:nvPicPr>
        <p:blipFill rotWithShape="1">
          <a:blip r:embed="rId3">
            <a:alphaModFix/>
          </a:blip>
          <a:srcRect l="8224" r="33155"/>
          <a:stretch/>
        </p:blipFill>
        <p:spPr>
          <a:xfrm>
            <a:off x="5045350" y="222750"/>
            <a:ext cx="3681009" cy="418537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e967fc3974_1_330"/>
          <p:cNvSpPr txBox="1">
            <a:spLocks noGrp="1"/>
          </p:cNvSpPr>
          <p:nvPr>
            <p:ph type="subTitle" idx="4294967295"/>
          </p:nvPr>
        </p:nvSpPr>
        <p:spPr>
          <a:xfrm>
            <a:off x="198475" y="2293436"/>
            <a:ext cx="53340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None/>
            </a:pPr>
            <a:r>
              <a:rPr lang="en-US" sz="21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Thank you for listening!</a:t>
            </a:r>
            <a:endParaRPr sz="21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5" name="Google Shape;325;ge967fc3974_1_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8250"/>
            <a:ext cx="2474727" cy="8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e967fc3974_1_330"/>
          <p:cNvSpPr txBox="1"/>
          <p:nvPr/>
        </p:nvSpPr>
        <p:spPr>
          <a:xfrm>
            <a:off x="270475" y="2925975"/>
            <a:ext cx="46188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For more info contact Charley MIAO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>
                <a:solidFill>
                  <a:srgbClr val="035AC4"/>
                </a:solidFill>
                <a:latin typeface="Cambria"/>
                <a:ea typeface="Cambria"/>
                <a:cs typeface="Cambria"/>
                <a:sym typeface="Cambria"/>
              </a:rPr>
              <a:t>charley.miao@trendmd.com</a:t>
            </a:r>
            <a:endParaRPr sz="2000" b="1">
              <a:solidFill>
                <a:srgbClr val="035AC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Browsing on publisher websites</a:t>
            </a:r>
            <a:endParaRPr sz="2000" b="1" i="0" u="none" strike="noStrike" cap="none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66700" y="93502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“Related articles remain the most popular feature of a publisher website.”</a:t>
            </a:r>
            <a:r>
              <a:rPr lang="en-US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How Readers Discover Content in Scholarly Publications, Gardner &amp; Inger, Jul 2021</a:t>
            </a:r>
            <a:endParaRPr sz="1200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l="4948" r="3752"/>
          <a:stretch/>
        </p:blipFill>
        <p:spPr>
          <a:xfrm>
            <a:off x="1752574" y="1538300"/>
            <a:ext cx="5124824" cy="2847650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1" name="Google Shape;101;p2"/>
          <p:cNvCxnSpPr/>
          <p:nvPr/>
        </p:nvCxnSpPr>
        <p:spPr>
          <a:xfrm rot="10800000">
            <a:off x="5567475" y="1991950"/>
            <a:ext cx="442800" cy="3600"/>
          </a:xfrm>
          <a:prstGeom prst="straightConnector1">
            <a:avLst/>
          </a:prstGeom>
          <a:noFill/>
          <a:ln w="19050" cap="flat" cmpd="sng">
            <a:solidFill>
              <a:srgbClr val="B71F25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2" name="Google Shape;102;p2"/>
          <p:cNvSpPr txBox="1"/>
          <p:nvPr/>
        </p:nvSpPr>
        <p:spPr>
          <a:xfrm>
            <a:off x="630000" y="4464298"/>
            <a:ext cx="78459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https://renewconsultants.com/wp-content/uploads/2021/07/How-Readers-Discover-Content-2021.pdf</a:t>
            </a:r>
            <a:endParaRPr sz="1000">
              <a:solidFill>
                <a:srgbClr val="9E9E9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B7B7B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967fc3974_1_1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Readers discover new content, based on</a:t>
            </a:r>
            <a:endParaRPr sz="2000" b="1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08" name="Google Shape;108;ge967fc3974_1_1"/>
          <p:cNvGraphicFramePr/>
          <p:nvPr/>
        </p:nvGraphicFramePr>
        <p:xfrm>
          <a:off x="657689" y="1200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{22AE779E-F4EB-4381-9C1D-26BFB7E3EA63}</a:tableStyleId>
              </a:tblPr>
              <a:tblGrid>
                <a:gridCol w="3357875"/>
              </a:tblGrid>
              <a:tr h="8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they are reading</a:t>
                      </a:r>
                      <a:endParaRPr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31500" marR="274300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02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other users like them have read</a:t>
                      </a:r>
                      <a:endParaRPr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31500" marR="274300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07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600">
                          <a:solidFill>
                            <a:srgbClr val="16325C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they have read in the past</a:t>
                      </a:r>
                      <a:endParaRPr sz="1600">
                        <a:solidFill>
                          <a:srgbClr val="16325C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31500" marR="274300" marT="91425" marB="91425" anchor="ctr">
                    <a:lnL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1E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5F7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9" name="Google Shape;109;ge967fc3974_1_1"/>
          <p:cNvSpPr/>
          <p:nvPr/>
        </p:nvSpPr>
        <p:spPr>
          <a:xfrm>
            <a:off x="836575" y="3393875"/>
            <a:ext cx="280200" cy="280200"/>
          </a:xfrm>
          <a:prstGeom prst="ellipse">
            <a:avLst/>
          </a:prstGeom>
          <a:solidFill>
            <a:srgbClr val="00A9F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ge967fc3974_1_1"/>
          <p:cNvSpPr/>
          <p:nvPr/>
        </p:nvSpPr>
        <p:spPr>
          <a:xfrm>
            <a:off x="836575" y="1442688"/>
            <a:ext cx="280200" cy="280200"/>
          </a:xfrm>
          <a:prstGeom prst="ellipse">
            <a:avLst/>
          </a:prstGeom>
          <a:solidFill>
            <a:srgbClr val="00A9F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ge967fc3974_1_1"/>
          <p:cNvSpPr/>
          <p:nvPr/>
        </p:nvSpPr>
        <p:spPr>
          <a:xfrm>
            <a:off x="836575" y="2328818"/>
            <a:ext cx="280200" cy="280200"/>
          </a:xfrm>
          <a:prstGeom prst="ellipse">
            <a:avLst/>
          </a:prstGeom>
          <a:solidFill>
            <a:srgbClr val="00A9F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9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ge967fc3974_1_1"/>
          <p:cNvPicPr preferRelativeResize="0"/>
          <p:nvPr/>
        </p:nvPicPr>
        <p:blipFill rotWithShape="1">
          <a:blip r:embed="rId3">
            <a:alphaModFix/>
          </a:blip>
          <a:srcRect t="6539" r="8062" b="32399"/>
          <a:stretch/>
        </p:blipFill>
        <p:spPr>
          <a:xfrm>
            <a:off x="5232970" y="287775"/>
            <a:ext cx="3400188" cy="41339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ge967fc3974_1_1"/>
          <p:cNvPicPr preferRelativeResize="0"/>
          <p:nvPr/>
        </p:nvPicPr>
        <p:blipFill rotWithShape="1">
          <a:blip r:embed="rId3">
            <a:alphaModFix/>
          </a:blip>
          <a:srcRect l="4171" t="49146" r="35634" b="32397"/>
          <a:stretch/>
        </p:blipFill>
        <p:spPr>
          <a:xfrm>
            <a:off x="4694524" y="1861940"/>
            <a:ext cx="4093575" cy="2287744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414338" dist="123825" dir="1428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67fc3974_1_13"/>
          <p:cNvSpPr txBox="1"/>
          <p:nvPr/>
        </p:nvSpPr>
        <p:spPr>
          <a:xfrm>
            <a:off x="228600" y="514350"/>
            <a:ext cx="8547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b="1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TrendMD is used on over 5,200 scholarly websites by 500+ publishers</a:t>
            </a: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9" name="Google Shape;119;ge967fc3974_1_13"/>
          <p:cNvGrpSpPr/>
          <p:nvPr/>
        </p:nvGrpSpPr>
        <p:grpSpPr>
          <a:xfrm>
            <a:off x="563355" y="1041300"/>
            <a:ext cx="8017289" cy="3566630"/>
            <a:chOff x="457199" y="1041300"/>
            <a:chExt cx="8017289" cy="3566630"/>
          </a:xfrm>
        </p:grpSpPr>
        <p:pic>
          <p:nvPicPr>
            <p:cNvPr id="120" name="Google Shape;120;ge967fc3974_1_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63844" y="2225741"/>
              <a:ext cx="525962" cy="350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e967fc3974_1_13" descr="Screen Shot 2016-12-05 at 00.20.1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4569" y="2226654"/>
              <a:ext cx="652813" cy="348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" name="Google Shape;122;ge967fc3974_1_13"/>
            <p:cNvGrpSpPr/>
            <p:nvPr/>
          </p:nvGrpSpPr>
          <p:grpSpPr>
            <a:xfrm>
              <a:off x="1927572" y="4137267"/>
              <a:ext cx="3958222" cy="470663"/>
              <a:chOff x="1927572" y="4427342"/>
              <a:chExt cx="3958222" cy="470663"/>
            </a:xfrm>
          </p:grpSpPr>
          <p:pic>
            <p:nvPicPr>
              <p:cNvPr id="123" name="Google Shape;123;ge967fc3974_1_13" descr="COBNewLogo300dpi.jp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64970" y="4462606"/>
                <a:ext cx="715015" cy="4001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ge967fc3974_1_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884242" y="4558624"/>
                <a:ext cx="1001552" cy="208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ge967fc3974_1_1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927572" y="4427342"/>
                <a:ext cx="973894" cy="470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6" name="Google Shape;126;ge967fc3974_1_13" descr="ers_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6833" y="2886133"/>
              <a:ext cx="708285" cy="253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ge967fc3974_1_13"/>
            <p:cNvPicPr preferRelativeResize="0"/>
            <p:nvPr/>
          </p:nvPicPr>
          <p:blipFill rotWithShape="1">
            <a:blip r:embed="rId9">
              <a:alphaModFix/>
            </a:blip>
            <a:srcRect t="29846" b="34681"/>
            <a:stretch/>
          </p:blipFill>
          <p:spPr>
            <a:xfrm>
              <a:off x="1872252" y="2882851"/>
              <a:ext cx="1084548" cy="26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e967fc3974_1_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00116" y="2861917"/>
              <a:ext cx="652800" cy="3019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9" name="Google Shape;129;ge967fc3974_1_13"/>
            <p:cNvGrpSpPr/>
            <p:nvPr/>
          </p:nvGrpSpPr>
          <p:grpSpPr>
            <a:xfrm>
              <a:off x="546837" y="3461265"/>
              <a:ext cx="5360429" cy="284012"/>
              <a:chOff x="546837" y="3653867"/>
              <a:chExt cx="5360429" cy="284012"/>
            </a:xfrm>
          </p:grpSpPr>
          <p:pic>
            <p:nvPicPr>
              <p:cNvPr id="130" name="Google Shape;130;ge967fc3974_1_13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6837" y="3653867"/>
                <a:ext cx="839214" cy="284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ge967fc3974_1_13" descr="AAAS.png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905716" y="3675905"/>
                <a:ext cx="1001550" cy="2307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2" name="Google Shape;132;ge967fc3974_1_13" descr="PNAS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578264" y="1658572"/>
              <a:ext cx="897122" cy="23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ge967fc3974_1_13"/>
            <p:cNvPicPr preferRelativeResize="0"/>
            <p:nvPr/>
          </p:nvPicPr>
          <p:blipFill rotWithShape="1">
            <a:blip r:embed="rId14">
              <a:alphaModFix/>
            </a:blip>
            <a:srcRect l="1890" r="-1889"/>
            <a:stretch/>
          </p:blipFill>
          <p:spPr>
            <a:xfrm>
              <a:off x="546838" y="1624679"/>
              <a:ext cx="708275" cy="2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ge967fc3974_1_13" descr="atypon-38a9c282d1fbb5a5268d91759d9ed6d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151713" y="2049590"/>
              <a:ext cx="1092780" cy="296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ge967fc3974_1_13" descr="logo_hw_2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966771" y="1541278"/>
              <a:ext cx="1462664" cy="34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e967fc3974_1_13" descr="ingenta-connect_250x60.png"/>
            <p:cNvPicPr preferRelativeResize="0"/>
            <p:nvPr/>
          </p:nvPicPr>
          <p:blipFill rotWithShape="1">
            <a:blip r:embed="rId17">
              <a:alphaModFix/>
            </a:blip>
            <a:srcRect r="26421"/>
            <a:stretch/>
          </p:blipFill>
          <p:spPr>
            <a:xfrm>
              <a:off x="7218591" y="2506625"/>
              <a:ext cx="959025" cy="31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e967fc3974_1_13" descr="ojs_log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237422" y="3609861"/>
              <a:ext cx="921362" cy="459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e967fc3974_1_13" descr="Screen Shot 2016-12-05 at 00.36.57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218593" y="2979175"/>
              <a:ext cx="959021" cy="469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ge967fc3974_1_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921718" y="4230635"/>
              <a:ext cx="1552771" cy="242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ge967fc3974_1_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935013" y="3379887"/>
              <a:ext cx="959025" cy="4467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1" name="Google Shape;141;ge967fc3974_1_13"/>
            <p:cNvGrpSpPr/>
            <p:nvPr/>
          </p:nvGrpSpPr>
          <p:grpSpPr>
            <a:xfrm>
              <a:off x="1990576" y="1664450"/>
              <a:ext cx="847900" cy="218243"/>
              <a:chOff x="3602875" y="3161900"/>
              <a:chExt cx="847900" cy="218243"/>
            </a:xfrm>
          </p:grpSpPr>
          <p:pic>
            <p:nvPicPr>
              <p:cNvPr id="142" name="Google Shape;142;ge967fc3974_1_13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3602875" y="3163014"/>
                <a:ext cx="839213" cy="2171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ge967fc3974_1_13"/>
              <p:cNvSpPr/>
              <p:nvPr/>
            </p:nvSpPr>
            <p:spPr>
              <a:xfrm>
                <a:off x="4410275" y="3161900"/>
                <a:ext cx="40500" cy="38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ge967fc3974_1_13"/>
            <p:cNvGrpSpPr/>
            <p:nvPr/>
          </p:nvGrpSpPr>
          <p:grpSpPr>
            <a:xfrm>
              <a:off x="5006904" y="1560652"/>
              <a:ext cx="839225" cy="425845"/>
              <a:chOff x="5006904" y="1865452"/>
              <a:chExt cx="839225" cy="425845"/>
            </a:xfrm>
          </p:grpSpPr>
          <p:pic>
            <p:nvPicPr>
              <p:cNvPr id="145" name="Google Shape;145;ge967fc3974_1_13" descr="ieee-logo.png"/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5006904" y="1865452"/>
                <a:ext cx="839225" cy="42584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ge967fc3974_1_13"/>
              <p:cNvSpPr/>
              <p:nvPr/>
            </p:nvSpPr>
            <p:spPr>
              <a:xfrm>
                <a:off x="5736825" y="2156025"/>
                <a:ext cx="40500" cy="37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ge967fc3974_1_13"/>
            <p:cNvGrpSpPr/>
            <p:nvPr/>
          </p:nvGrpSpPr>
          <p:grpSpPr>
            <a:xfrm>
              <a:off x="1950638" y="2272941"/>
              <a:ext cx="927775" cy="263434"/>
              <a:chOff x="1955550" y="2577741"/>
              <a:chExt cx="927775" cy="263434"/>
            </a:xfrm>
          </p:grpSpPr>
          <p:pic>
            <p:nvPicPr>
              <p:cNvPr id="148" name="Google Shape;148;ge967fc3974_1_13" descr="ADA-0cca31262cb4983f1cda6964dda76423.png"/>
              <p:cNvPicPr preferRelativeResize="0"/>
              <p:nvPr/>
            </p:nvPicPr>
            <p:blipFill rotWithShape="1">
              <a:blip r:embed="rId24">
                <a:alphaModFix/>
              </a:blip>
              <a:srcRect/>
              <a:stretch/>
            </p:blipFill>
            <p:spPr>
              <a:xfrm>
                <a:off x="1955550" y="2577741"/>
                <a:ext cx="917935" cy="2564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Google Shape;149;ge967fc3974_1_13"/>
              <p:cNvSpPr/>
              <p:nvPr/>
            </p:nvSpPr>
            <p:spPr>
              <a:xfrm>
                <a:off x="2839525" y="2797375"/>
                <a:ext cx="43800" cy="43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ge967fc3974_1_13"/>
              <p:cNvSpPr/>
              <p:nvPr/>
            </p:nvSpPr>
            <p:spPr>
              <a:xfrm>
                <a:off x="2250200" y="2797375"/>
                <a:ext cx="40800" cy="40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51" name="Google Shape;151;ge967fc3974_1_13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3562938" y="3447038"/>
              <a:ext cx="927775" cy="312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ge967fc3974_1_13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457199" y="4170731"/>
              <a:ext cx="959025" cy="362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ge967fc3974_1_13"/>
            <p:cNvSpPr/>
            <p:nvPr/>
          </p:nvSpPr>
          <p:spPr>
            <a:xfrm>
              <a:off x="5175225" y="2515750"/>
              <a:ext cx="787200" cy="13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ge967fc3974_1_13"/>
            <p:cNvSpPr/>
            <p:nvPr/>
          </p:nvSpPr>
          <p:spPr>
            <a:xfrm>
              <a:off x="5253700" y="2516838"/>
              <a:ext cx="787200" cy="13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" name="Google Shape;155;ge967fc3974_1_13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4853760" y="2250150"/>
              <a:ext cx="1145504" cy="30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ge967fc3974_1_13"/>
            <p:cNvSpPr txBox="1"/>
            <p:nvPr/>
          </p:nvSpPr>
          <p:spPr>
            <a:xfrm>
              <a:off x="548400" y="1041300"/>
              <a:ext cx="1303500" cy="349500"/>
            </a:xfrm>
            <a:prstGeom prst="rect">
              <a:avLst/>
            </a:prstGeom>
            <a:solidFill>
              <a:srgbClr val="E3F3FF"/>
            </a:solidFill>
            <a:ln>
              <a:noFill/>
            </a:ln>
          </p:spPr>
          <p:txBody>
            <a:bodyPr spcFirstLastPara="1" wrap="square" lIns="182875" tIns="45725" rIns="18287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Publishers</a:t>
              </a:r>
              <a:endParaRPr b="1">
                <a:solidFill>
                  <a:srgbClr val="002A4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7" name="Google Shape;157;ge967fc3974_1_13"/>
            <p:cNvSpPr txBox="1"/>
            <p:nvPr/>
          </p:nvSpPr>
          <p:spPr>
            <a:xfrm>
              <a:off x="6377550" y="1058400"/>
              <a:ext cx="2048400" cy="315300"/>
            </a:xfrm>
            <a:prstGeom prst="rect">
              <a:avLst/>
            </a:prstGeom>
            <a:solidFill>
              <a:srgbClr val="E3F3FF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002A40"/>
                  </a:solidFill>
                </a:rPr>
                <a:t>Integration partners</a:t>
              </a:r>
              <a:endParaRPr b="1">
                <a:solidFill>
                  <a:srgbClr val="002A40"/>
                </a:solidFill>
              </a:endParaRPr>
            </a:p>
          </p:txBody>
        </p:sp>
        <p:pic>
          <p:nvPicPr>
            <p:cNvPr id="158" name="Google Shape;158;ge967fc3974_1_13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3548949" y="2827738"/>
              <a:ext cx="959025" cy="36811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9" name="Google Shape;159;ge967fc3974_1_13"/>
            <p:cNvCxnSpPr/>
            <p:nvPr/>
          </p:nvCxnSpPr>
          <p:spPr>
            <a:xfrm flipH="1">
              <a:off x="6426450" y="1559275"/>
              <a:ext cx="11100" cy="298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7fc3974_1_64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TrendMD audience reach</a:t>
            </a:r>
            <a:endParaRPr sz="8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8"/>
              <a:buFont typeface="Arial"/>
              <a:buNone/>
            </a:pPr>
            <a:endParaRPr sz="1800" b="1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550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5" name="Google Shape;165;ge967fc3974_1_64"/>
          <p:cNvGrpSpPr/>
          <p:nvPr/>
        </p:nvGrpSpPr>
        <p:grpSpPr>
          <a:xfrm>
            <a:off x="720008" y="922100"/>
            <a:ext cx="7703984" cy="3613681"/>
            <a:chOff x="881775" y="922100"/>
            <a:chExt cx="7703984" cy="3613681"/>
          </a:xfrm>
        </p:grpSpPr>
        <p:sp>
          <p:nvSpPr>
            <p:cNvPr id="166" name="Google Shape;166;ge967fc3974_1_64"/>
            <p:cNvSpPr/>
            <p:nvPr/>
          </p:nvSpPr>
          <p:spPr>
            <a:xfrm>
              <a:off x="4868748" y="922100"/>
              <a:ext cx="3717000" cy="1063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F5F7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102M+</a:t>
              </a:r>
              <a:endParaRPr sz="24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Monthly Uniques Globally</a:t>
              </a:r>
              <a:endParaRPr/>
            </a:p>
          </p:txBody>
        </p:sp>
        <p:sp>
          <p:nvSpPr>
            <p:cNvPr id="167" name="Google Shape;167;ge967fc3974_1_64"/>
            <p:cNvSpPr/>
            <p:nvPr/>
          </p:nvSpPr>
          <p:spPr>
            <a:xfrm>
              <a:off x="925457" y="922100"/>
              <a:ext cx="3717000" cy="1063200"/>
            </a:xfrm>
            <a:prstGeom prst="rect">
              <a:avLst/>
            </a:prstGeom>
            <a:solidFill>
              <a:srgbClr val="F5F7F8"/>
            </a:solidFill>
            <a:ln w="19050" cap="flat" cmpd="sng">
              <a:solidFill>
                <a:srgbClr val="F5F7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5M+</a:t>
              </a:r>
              <a:endParaRPr sz="24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Monthly Clicks</a:t>
              </a:r>
              <a:endParaRPr/>
            </a:p>
          </p:txBody>
        </p:sp>
        <p:sp>
          <p:nvSpPr>
            <p:cNvPr id="168" name="Google Shape;168;ge967fc3974_1_64"/>
            <p:cNvSpPr/>
            <p:nvPr/>
          </p:nvSpPr>
          <p:spPr>
            <a:xfrm>
              <a:off x="4868759" y="2197335"/>
              <a:ext cx="3717000" cy="1063200"/>
            </a:xfrm>
            <a:prstGeom prst="rect">
              <a:avLst/>
            </a:prstGeom>
            <a:solidFill>
              <a:srgbClr val="F5F7F8"/>
            </a:solidFill>
            <a:ln w="19050" cap="flat" cmpd="sng">
              <a:solidFill>
                <a:srgbClr val="F5F7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40%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Mobile</a:t>
              </a:r>
              <a:endParaRPr/>
            </a:p>
          </p:txBody>
        </p:sp>
        <p:sp>
          <p:nvSpPr>
            <p:cNvPr id="169" name="Google Shape;169;ge967fc3974_1_64"/>
            <p:cNvSpPr/>
            <p:nvPr/>
          </p:nvSpPr>
          <p:spPr>
            <a:xfrm>
              <a:off x="925468" y="2197335"/>
              <a:ext cx="3717000" cy="1063200"/>
            </a:xfrm>
            <a:prstGeom prst="rect">
              <a:avLst/>
            </a:prstGeom>
            <a:noFill/>
            <a:ln w="19050" cap="flat" cmpd="sng">
              <a:solidFill>
                <a:srgbClr val="F5F7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60%</a:t>
              </a:r>
              <a:endParaRPr sz="24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Desktop</a:t>
              </a:r>
              <a:endParaRPr/>
            </a:p>
          </p:txBody>
        </p:sp>
        <p:sp>
          <p:nvSpPr>
            <p:cNvPr id="170" name="Google Shape;170;ge967fc3974_1_64"/>
            <p:cNvSpPr/>
            <p:nvPr/>
          </p:nvSpPr>
          <p:spPr>
            <a:xfrm>
              <a:off x="4868759" y="3472580"/>
              <a:ext cx="3717000" cy="1063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F5F7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90%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 MDs reached</a:t>
              </a:r>
              <a:endParaRPr/>
            </a:p>
          </p:txBody>
        </p:sp>
        <p:sp>
          <p:nvSpPr>
            <p:cNvPr id="171" name="Google Shape;171;ge967fc3974_1_64"/>
            <p:cNvSpPr/>
            <p:nvPr/>
          </p:nvSpPr>
          <p:spPr>
            <a:xfrm>
              <a:off x="925468" y="3472580"/>
              <a:ext cx="3717000" cy="1063200"/>
            </a:xfrm>
            <a:prstGeom prst="rect">
              <a:avLst/>
            </a:prstGeom>
            <a:solidFill>
              <a:srgbClr val="F5F7F8"/>
            </a:solidFill>
            <a:ln w="19050" cap="flat" cmpd="sng">
              <a:solidFill>
                <a:srgbClr val="F5F7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6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85%</a:t>
              </a:r>
              <a:endParaRPr sz="24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 academic reached</a:t>
              </a:r>
              <a:endParaRPr/>
            </a:p>
          </p:txBody>
        </p:sp>
        <p:pic>
          <p:nvPicPr>
            <p:cNvPr id="172" name="Google Shape;172;ge967fc3974_1_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10506" y="2458722"/>
              <a:ext cx="343127" cy="54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e967fc3974_1_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03175" y="3764096"/>
              <a:ext cx="557788" cy="54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e967fc3974_1_6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60956" y="1213404"/>
              <a:ext cx="442228" cy="54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e967fc3974_1_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35490" y="1183479"/>
              <a:ext cx="421198" cy="54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e967fc3974_1_6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58298" y="3764095"/>
              <a:ext cx="575571" cy="54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ge967fc3974_1_6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26208" y="2458719"/>
              <a:ext cx="639748" cy="540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ge967fc3974_1_64"/>
            <p:cNvSpPr txBox="1"/>
            <p:nvPr/>
          </p:nvSpPr>
          <p:spPr>
            <a:xfrm>
              <a:off x="881775" y="1985343"/>
              <a:ext cx="76605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25" rIns="45725" bIns="45725" anchor="t" anchorCtr="0">
              <a:noAutofit/>
            </a:bodyPr>
            <a:lstStyle/>
            <a:p>
              <a:pPr marL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967fc3974_1_90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Global distribution</a:t>
            </a:r>
            <a:endParaRPr sz="8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8888"/>
              <a:buNone/>
            </a:pPr>
            <a:endParaRPr sz="1800" b="1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550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4" name="Google Shape;184;ge967fc3974_1_90"/>
          <p:cNvGraphicFramePr/>
          <p:nvPr/>
        </p:nvGraphicFramePr>
        <p:xfrm>
          <a:off x="338122" y="982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{22AE779E-F4EB-4381-9C1D-26BFB7E3EA63}</a:tableStyleId>
              </a:tblPr>
              <a:tblGrid>
                <a:gridCol w="850675"/>
                <a:gridCol w="747775"/>
                <a:gridCol w="611325"/>
              </a:tblGrid>
              <a:tr h="220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Country</a:t>
                      </a:r>
                      <a:endParaRPr sz="800" b="1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Impressions</a:t>
                      </a:r>
                      <a:endParaRPr sz="800" b="1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Global %</a:t>
                      </a:r>
                      <a:endParaRPr sz="800" b="1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EF2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2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  <a:endParaRPr sz="800" b="1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102.1M</a:t>
                      </a:r>
                      <a:endParaRPr sz="800" b="1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BB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United States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49.0M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United Kingdom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9.5M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9.3%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6.2M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6.4%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Canada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5.2M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5.1%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Australia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3.6M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3.5%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Philippines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1.6M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1.6%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Germany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1.4M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1.4%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China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1.2M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1.2%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Japan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1.1M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1.1%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South Africa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896K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0.9%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France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829K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Netherlands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811K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Spain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800K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Italy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783K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0.8%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Brazil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714K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0.7%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7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Singapore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683K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2A4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0.7%</a:t>
                      </a:r>
                      <a:endParaRPr sz="800">
                        <a:solidFill>
                          <a:srgbClr val="002A4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5F7F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8"/>
                    </a:solidFill>
                  </a:tcPr>
                </a:tc>
              </a:tr>
            </a:tbl>
          </a:graphicData>
        </a:graphic>
      </p:graphicFrame>
      <p:pic>
        <p:nvPicPr>
          <p:cNvPr id="185" name="Google Shape;185;ge967fc3974_1_90"/>
          <p:cNvPicPr preferRelativeResize="0"/>
          <p:nvPr/>
        </p:nvPicPr>
        <p:blipFill rotWithShape="1">
          <a:blip r:embed="rId3">
            <a:alphaModFix/>
          </a:blip>
          <a:srcRect l="1590" t="1861" r="5928" b="2673"/>
          <a:stretch/>
        </p:blipFill>
        <p:spPr>
          <a:xfrm>
            <a:off x="2643625" y="610588"/>
            <a:ext cx="6334152" cy="392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e967fc3974_1_90"/>
          <p:cNvSpPr/>
          <p:nvPr/>
        </p:nvSpPr>
        <p:spPr>
          <a:xfrm>
            <a:off x="8753375" y="4998700"/>
            <a:ext cx="301200" cy="301800"/>
          </a:xfrm>
          <a:prstGeom prst="ellipse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967fc3974_1_112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We provide recommendations within journals, blogs, other sites that academics, doctors, and researchers use in their day-to-day work</a:t>
            </a:r>
            <a:endParaRPr sz="8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8888"/>
              <a:buNone/>
            </a:pPr>
            <a:endParaRPr sz="1800" b="1">
              <a:solidFill>
                <a:srgbClr val="002A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550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ge967fc3974_1_112"/>
          <p:cNvGrpSpPr/>
          <p:nvPr/>
        </p:nvGrpSpPr>
        <p:grpSpPr>
          <a:xfrm>
            <a:off x="737951" y="1305000"/>
            <a:ext cx="7668098" cy="3350675"/>
            <a:chOff x="561975" y="1305000"/>
            <a:chExt cx="7668098" cy="3350675"/>
          </a:xfrm>
        </p:grpSpPr>
        <p:sp>
          <p:nvSpPr>
            <p:cNvPr id="193" name="Google Shape;193;ge967fc3974_1_112"/>
            <p:cNvSpPr txBox="1"/>
            <p:nvPr/>
          </p:nvSpPr>
          <p:spPr>
            <a:xfrm>
              <a:off x="6513763" y="2076340"/>
              <a:ext cx="1716300" cy="4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212C3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Article abstract</a:t>
              </a:r>
              <a:endParaRPr sz="1700" b="0" i="0" u="none" strike="noStrike" cap="none">
                <a:solidFill>
                  <a:srgbClr val="212C3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4" name="Google Shape;194;ge967fc3974_1_112"/>
            <p:cNvSpPr txBox="1"/>
            <p:nvPr/>
          </p:nvSpPr>
          <p:spPr>
            <a:xfrm>
              <a:off x="7421273" y="3738569"/>
              <a:ext cx="8088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2A4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widget</a:t>
              </a:r>
              <a:endParaRPr sz="1600" b="0" i="0" u="none" strike="noStrike" cap="none">
                <a:solidFill>
                  <a:srgbClr val="002A4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5" name="Google Shape;195;ge967fc3974_1_1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975" y="1305000"/>
              <a:ext cx="5372368" cy="3350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ge967fc3974_1_1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13738" y="3753894"/>
              <a:ext cx="828497" cy="196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ge967fc3974_1_112" descr="Graphical user interface, text, application, email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5626" y="2607921"/>
              <a:ext cx="4990273" cy="2047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ge967fc3974_1_112"/>
            <p:cNvSpPr/>
            <p:nvPr/>
          </p:nvSpPr>
          <p:spPr>
            <a:xfrm>
              <a:off x="6219425" y="1859200"/>
              <a:ext cx="158400" cy="8250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556A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e967fc3974_1_112"/>
            <p:cNvSpPr/>
            <p:nvPr/>
          </p:nvSpPr>
          <p:spPr>
            <a:xfrm>
              <a:off x="6233725" y="2822550"/>
              <a:ext cx="158400" cy="18330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1732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967fc3974_1_139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02A40"/>
                </a:solidFill>
                <a:latin typeface="Cambria"/>
                <a:ea typeface="Cambria"/>
                <a:cs typeface="Cambria"/>
                <a:sym typeface="Cambria"/>
              </a:rPr>
              <a:t>TrendMD generates recommendations via collaborative filtering i.e. ‘People who read this also read this’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" name="Google Shape;205;ge967fc3974_1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6437" y="1362325"/>
            <a:ext cx="4371127" cy="33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967fc3974_1_152"/>
          <p:cNvSpPr txBox="1"/>
          <p:nvPr/>
        </p:nvSpPr>
        <p:spPr>
          <a:xfrm>
            <a:off x="228600" y="514350"/>
            <a:ext cx="8369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000" b="1">
                <a:solidFill>
                  <a:srgbClr val="16325C"/>
                </a:solidFill>
                <a:latin typeface="Cambria"/>
                <a:ea typeface="Cambria"/>
                <a:cs typeface="Cambria"/>
                <a:sym typeface="Cambria"/>
              </a:rPr>
              <a:t>Benefits:  Publishers use TrendMD to maximize their growth</a:t>
            </a: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>
              <a:solidFill>
                <a:srgbClr val="002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endParaRPr sz="2000" b="1">
              <a:solidFill>
                <a:srgbClr val="16325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1" name="Google Shape;211;ge967fc3974_1_152"/>
          <p:cNvGrpSpPr/>
          <p:nvPr/>
        </p:nvGrpSpPr>
        <p:grpSpPr>
          <a:xfrm>
            <a:off x="849392" y="1472678"/>
            <a:ext cx="7445216" cy="2627430"/>
            <a:chOff x="521600" y="1472681"/>
            <a:chExt cx="8148425" cy="2627430"/>
          </a:xfrm>
        </p:grpSpPr>
        <p:sp>
          <p:nvSpPr>
            <p:cNvPr id="212" name="Google Shape;212;ge967fc3974_1_152"/>
            <p:cNvSpPr txBox="1"/>
            <p:nvPr/>
          </p:nvSpPr>
          <p:spPr>
            <a:xfrm>
              <a:off x="521600" y="2222042"/>
              <a:ext cx="2120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Grow your readership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3" name="Google Shape;213;ge967fc3974_1_152"/>
            <p:cNvSpPr txBox="1"/>
            <p:nvPr/>
          </p:nvSpPr>
          <p:spPr>
            <a:xfrm>
              <a:off x="3339800" y="2222048"/>
              <a:ext cx="241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Increase citations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4" name="Google Shape;214;ge967fc3974_1_152"/>
            <p:cNvSpPr txBox="1"/>
            <p:nvPr/>
          </p:nvSpPr>
          <p:spPr>
            <a:xfrm>
              <a:off x="6256525" y="2222048"/>
              <a:ext cx="2413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Build brand awareness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5" name="Google Shape;215;ge967fc3974_1_152" descr="Asset 124@4x.png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3841" y="1472681"/>
              <a:ext cx="1008383" cy="80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ge967fc3974_1_152" descr="Asset 118@4x.png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16119" y="2975797"/>
              <a:ext cx="1112011" cy="723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ge967fc3974_1_152" descr="Asset 116@4x.png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3483" y="1512331"/>
              <a:ext cx="938444" cy="72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e967fc3974_1_152" descr="Asset 132@4x.png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16125" y="1472684"/>
              <a:ext cx="1112000" cy="8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e967fc3974_1_152" descr="Asset 135@4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77923" y="2975793"/>
              <a:ext cx="780220" cy="72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ge967fc3974_1_152" descr="Asset 131@4x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66700" y="2950240"/>
              <a:ext cx="1112011" cy="77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ge967fc3974_1_152"/>
            <p:cNvSpPr txBox="1"/>
            <p:nvPr/>
          </p:nvSpPr>
          <p:spPr>
            <a:xfrm>
              <a:off x="521600" y="3689711"/>
              <a:ext cx="2120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Drive subscription revenue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ge967fc3974_1_152"/>
            <p:cNvSpPr txBox="1"/>
            <p:nvPr/>
          </p:nvSpPr>
          <p:spPr>
            <a:xfrm>
              <a:off x="3339800" y="3689717"/>
              <a:ext cx="241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Attract more authors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3" name="Google Shape;223;ge967fc3974_1_152"/>
            <p:cNvSpPr txBox="1"/>
            <p:nvPr/>
          </p:nvSpPr>
          <p:spPr>
            <a:xfrm>
              <a:off x="6256525" y="3680402"/>
              <a:ext cx="2413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rgbClr val="16325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Drive conversions</a:t>
              </a:r>
              <a:endParaRPr sz="1200" b="1">
                <a:solidFill>
                  <a:srgbClr val="16325C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Macintosh PowerPoint</Application>
  <PresentationFormat>全屏显示(16:9)</PresentationFormat>
  <Paragraphs>222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Helvetica Neue</vt:lpstr>
      <vt:lpstr>Cambria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Muhammad Afzaal</dc:creator>
  <cp:lastModifiedBy>Microsoft Office 用户</cp:lastModifiedBy>
  <cp:revision>1</cp:revision>
  <dcterms:created xsi:type="dcterms:W3CDTF">2006-08-16T00:00:00Z</dcterms:created>
  <dcterms:modified xsi:type="dcterms:W3CDTF">2021-08-18T00:56:20Z</dcterms:modified>
</cp:coreProperties>
</file>